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300199" r:id="rId2"/>
    <p:sldId id="5300204" r:id="rId3"/>
    <p:sldId id="5300202" r:id="rId4"/>
    <p:sldId id="261" r:id="rId5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40">
          <p15:clr>
            <a:srgbClr val="A4A3A4"/>
          </p15:clr>
        </p15:guide>
        <p15:guide id="5" orient="horz" pos="218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67AFDB-04C5-C50D-FDDC-2CE706464345}" name="人力資源處" initials="人力資源處" userId="S::096019@taipower365.onmicrosoft.com::e3b007f2-43ba-4e86-926e-d0dde8aacf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C00"/>
    <a:srgbClr val="D66049"/>
    <a:srgbClr val="011C50"/>
    <a:srgbClr val="F5BE49"/>
    <a:srgbClr val="D49600"/>
    <a:srgbClr val="004A98"/>
    <a:srgbClr val="A0BBD9"/>
    <a:srgbClr val="7BA1CA"/>
    <a:srgbClr val="C7C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6681" autoAdjust="0"/>
  </p:normalViewPr>
  <p:slideViewPr>
    <p:cSldViewPr snapToGrid="0" showGuides="1">
      <p:cViewPr>
        <p:scale>
          <a:sx n="100" d="100"/>
          <a:sy n="100" d="100"/>
        </p:scale>
        <p:origin x="762" y="642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99FACA2D-AB81-4F81-848C-81E58DE28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575" cy="498475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B10DC43-2BA7-4DEB-B924-40AE5914AB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41" y="1"/>
            <a:ext cx="2949575" cy="498475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9F81056E-8145-41AA-A7D2-EDC0E4496E28}" type="datetimeFigureOut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8468300-AE39-47D0-8BE4-7AFF86C2DA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440867"/>
            <a:ext cx="2949575" cy="498475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6122485-0736-416F-97DE-58A1703A97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41" y="9440867"/>
            <a:ext cx="2949575" cy="498475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6324C5AF-0465-477A-A3E6-A120050B9F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4933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787" cy="498693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9" y="3"/>
            <a:ext cx="2949787" cy="498693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735D1186-F6FF-4748-BEFA-852F5F3B92B4}" type="datetimeFigureOut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0" rIns="91421" bIns="4571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10"/>
            <a:ext cx="5445760" cy="3913614"/>
          </a:xfrm>
          <a:prstGeom prst="rect">
            <a:avLst/>
          </a:prstGeom>
        </p:spPr>
        <p:txBody>
          <a:bodyPr vert="horz" lIns="91421" tIns="45710" rIns="91421" bIns="4571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8691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8691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802925B1-7C21-41E0-8FB2-74B0C8997F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638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925B1-7C21-41E0-8FB2-74B0C8997FF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32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925B1-7C21-41E0-8FB2-74B0C8997FF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050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925B1-7C21-41E0-8FB2-74B0C8997FF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88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>
              <a:defRPr/>
            </a:pPr>
            <a:r>
              <a:rPr lang="zh-TW" altLang="zh-TW" sz="1400" kern="1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以上是針對台電公司及獎學金甄選的介紹，謝謝大家。</a:t>
            </a:r>
            <a:endParaRPr lang="zh-TW" altLang="en-US" sz="1400" kern="1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925B1-7C21-41E0-8FB2-74B0C8997FF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587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981DFA-A5AF-465F-AA28-1A1D1124A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501A573-F616-4F41-A28A-30FFA3D8E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0210AD-97A8-4A26-979E-264B338C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E54D-A62C-411A-BD5E-1908E0FD1A6D}" type="datetime1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4EEB689-8C5B-468B-A422-E10CF224D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0C26E5-56BB-494C-AA88-A2AD3697D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CFFC-2A1F-4908-A4A0-734F35A308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10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8E94D2-F7B5-4F36-8EAD-CFD7D9682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E22F95E-BCCE-4BC2-9187-663CB553EF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222565B-50C3-4319-B9CE-0D9D4EA9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BB2FB08-26ED-4EDB-8317-FDA87F8D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B166-5D43-4A6E-BD0C-4C6525C0146F}" type="datetime1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F2E7A08-9199-47FD-B247-08F3D5FF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18ED6E9-1F48-4BFC-9AB0-56FBD51C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CFFC-2A1F-4908-A4A0-734F35A308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92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3DDB3-7354-4614-A7CA-D894E024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89A968D-93F6-4B38-907F-DBEDD7DBD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26E5C9-3DBF-45E6-AC2B-DE8AA8421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634D-8805-4405-BF5D-A32909A162A1}" type="datetime1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B67322-2775-4C8B-B6C2-69C6E572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0EC116-9F74-4F2C-8A35-3DBF7C7E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CFFC-2A1F-4908-A4A0-734F35A308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55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34531FF-2967-49EB-A917-C2D36EFEA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32BF456-3DB1-4443-83FA-FEEE25A60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142790-557F-4594-A26D-B7BD9225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8D93-ECC9-4797-A1F1-996882F9B61D}" type="datetime1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055FB1E-7BCC-421F-8E40-DEBF6C40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FFFFBF0-9F01-40F4-9BCC-39416FBC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CFFC-2A1F-4908-A4A0-734F35A308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16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88B9E5-11BF-44BC-A915-51AD513D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45AADA-8F3C-4F7B-BDD2-2DB82624A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CD41D3-F8D4-4A11-B2B8-7F86DB908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A826-2EBC-4D41-A523-BA366D251BBF}" type="datetime1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F8EF72-3FA8-4C78-B1A6-D5702971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FD09F4-06B9-4801-A585-EFC394FC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CFFC-2A1F-4908-A4A0-734F35A308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58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E9C4BE-5C3E-4B29-8E9A-F8F95D37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9CCE509-A611-48B0-ABFF-1B28C25F2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B94B54-FA81-4C46-9554-24DD89C1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2D7C-644C-4B9C-80B2-7A393C1551BC}" type="datetime1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6AE72A7-F320-459E-87E9-3CEED625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58AC53-397D-4E02-B181-198D874F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CFFC-2A1F-4908-A4A0-734F35A308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72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E246DE-CC80-4085-BF73-2EC8B3ED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F21E1C-959C-410C-AE32-A6C32BD83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BA993FF-F665-4679-9004-9EAB838B6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AF709A4-0F5C-4F91-9F53-58F1241EE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E2BD-CC80-402A-813A-856E5C512666}" type="datetime1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7692F7-6D64-4D0A-B2E2-D94520B7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488D044-E0CA-4257-8A60-78E25CAEA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rgbClr val="004A98"/>
                </a:solidFill>
                <a:latin typeface="Gen Jyuu Gothic P Normal" panose="020B0202020203020207" pitchFamily="34" charset="-120"/>
                <a:ea typeface="Gen Jyuu Gothic P Normal" panose="020B0202020203020207" pitchFamily="34" charset="-120"/>
                <a:cs typeface="Gen Jyuu Gothic P Normal" panose="020B0202020203020207" pitchFamily="34" charset="-120"/>
              </a:defRPr>
            </a:lvl1pPr>
          </a:lstStyle>
          <a:p>
            <a:fld id="{E714CFFC-2A1F-4908-A4A0-734F35A308C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67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256B06-8DF1-41FC-B5BA-4C7D4793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176243-8B51-468E-8A6A-3066C2B5A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84A9675-00EF-4C7D-982C-BDF6BFAF8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9C66FBB-8490-4881-81DB-78ADFB984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467DF93-2B9C-47B0-A2B1-3C2AD4B4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7B556DE-6AA7-4850-84BF-4F0FDA272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1BA5-C903-4658-997E-37DF83C6D12A}" type="datetime1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F7C0FC1-DB19-4000-815A-DCE31AD7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BE53847-441A-48E2-8F9D-9229FC87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5319"/>
            <a:ext cx="2743200" cy="365125"/>
          </a:xfrm>
        </p:spPr>
        <p:txBody>
          <a:bodyPr/>
          <a:lstStyle>
            <a:lvl1pPr>
              <a:defRPr>
                <a:solidFill>
                  <a:srgbClr val="004A98"/>
                </a:solidFill>
                <a:latin typeface="Gen Jyuu Gothic P Normal" panose="020B0202020203020207" pitchFamily="34" charset="-120"/>
                <a:ea typeface="Gen Jyuu Gothic P Normal" panose="020B0202020203020207" pitchFamily="34" charset="-120"/>
                <a:cs typeface="Gen Jyuu Gothic P Normal" panose="020B0202020203020207" pitchFamily="34" charset="-120"/>
              </a:defRPr>
            </a:lvl1pPr>
          </a:lstStyle>
          <a:p>
            <a:fld id="{E714CFFC-2A1F-4908-A4A0-734F35A308C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478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2BD623-D6AC-4975-AE47-117E4774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7EBED57-282D-47D2-863C-312BBCFC3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7FE2-256B-447A-83B4-7A0F4EDAABA0}" type="datetime1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D0FCC10-319D-4840-AC25-4ACA9AB7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A11A1C4-700E-4A97-BE47-EFDF8F2C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5319"/>
            <a:ext cx="2743200" cy="365125"/>
          </a:xfrm>
        </p:spPr>
        <p:txBody>
          <a:bodyPr/>
          <a:lstStyle>
            <a:lvl1pPr>
              <a:defRPr>
                <a:solidFill>
                  <a:srgbClr val="004A98"/>
                </a:solidFill>
                <a:latin typeface="Gen Jyuu Gothic P Normal" panose="020B0202020203020207" pitchFamily="34" charset="-120"/>
                <a:ea typeface="Gen Jyuu Gothic P Normal" panose="020B0202020203020207" pitchFamily="34" charset="-120"/>
                <a:cs typeface="Gen Jyuu Gothic P Normal" panose="020B0202020203020207" pitchFamily="34" charset="-120"/>
              </a:defRPr>
            </a:lvl1pPr>
          </a:lstStyle>
          <a:p>
            <a:fld id="{E714CFFC-2A1F-4908-A4A0-734F35A308C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697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2DF2F84-16C7-402E-96F7-AC8C26CD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5331-8488-431F-87AC-4C4B310E61C0}" type="datetime1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6282F90-9152-437E-8D7F-7A9AE81B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7ED7F1B-B25A-4862-8B38-1F4C79DA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rgbClr val="F5BE49"/>
                </a:solidFill>
                <a:latin typeface="Gen Jyuu Gothic P Regular" panose="020B0302020203020207" pitchFamily="34" charset="-128"/>
                <a:ea typeface="Gen Jyuu Gothic P Regular" panose="020B0302020203020207" pitchFamily="34" charset="-128"/>
                <a:cs typeface="Gen Jyuu Gothic P Regular" panose="020B0302020203020207" pitchFamily="34" charset="-128"/>
              </a:defRPr>
            </a:lvl1pPr>
          </a:lstStyle>
          <a:p>
            <a:fld id="{E714CFFC-2A1F-4908-A4A0-734F35A308C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559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97C028-01C2-45B7-8BA4-58288800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4B97810-2D8D-45F5-A739-B6C3A9A73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DFD4-8D2C-4FC8-B325-4C93A259A27F}" type="datetime1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FF8D959-DD38-413E-A2E4-4F18C6177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448D3D1-A7CA-4CAC-B68E-FB840C91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CFFC-2A1F-4908-A4A0-734F35A308C9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143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7A208F-2C82-4465-91D8-838CD013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CC0FA0-823C-475C-8CDA-D77506358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362F256-09FF-4B11-96D6-9DB14AB66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5BF2DB9-299C-49E2-94A8-81B9DCF6C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2FA4B-6F2E-47CD-A08C-8CF50A7552C5}" type="datetime1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2136B5D-1755-4428-A38A-880DFB76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28B3619-6BBE-4229-A7C4-904147B8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CFFC-2A1F-4908-A4A0-734F35A308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61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068ED14-98D6-4061-9A38-39B19320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F336E70-A8B2-4DBA-AB68-FEA29E4EA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3F0393-F8BE-4650-A89C-0E0DB4C27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9EC4-916C-4674-839A-9D6FE4780BF0}" type="datetime1">
              <a:rPr lang="zh-TW" altLang="en-US" smtClean="0"/>
              <a:t>2024/8/7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4025748-1FA8-440C-91C2-BC20E0D03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9775181-E23D-4069-A847-F5DF7A0C6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4CFFC-2A1F-4908-A4A0-734F35A308C9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08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CD074D3-10D9-4C88-9835-4C11D9A8F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B8F18DD-C8A8-4984-A453-5F59960A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CFFC-2A1F-4908-A4A0-734F35A308C9}" type="slidenum">
              <a:rPr lang="zh-TW" altLang="en-US" smtClean="0">
                <a:solidFill>
                  <a:srgbClr val="F5BE49"/>
                </a:solidFill>
              </a:rPr>
              <a:t>1</a:t>
            </a:fld>
            <a:endParaRPr lang="zh-TW" altLang="en-US" dirty="0">
              <a:solidFill>
                <a:srgbClr val="F5BE49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525C53D-1D07-41BD-A0E6-728CF6000F81}"/>
              </a:ext>
            </a:extLst>
          </p:cNvPr>
          <p:cNvSpPr txBox="1"/>
          <p:nvPr/>
        </p:nvSpPr>
        <p:spPr>
          <a:xfrm>
            <a:off x="5394960" y="2405080"/>
            <a:ext cx="6807200" cy="19462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sz="4800" b="1" dirty="0">
                <a:solidFill>
                  <a:srgbClr val="F5BE49"/>
                </a:solidFill>
                <a:latin typeface="Gen Jyuu Gothic Heavy" panose="020B0702020203020207" pitchFamily="34" charset="-128"/>
                <a:ea typeface="Gen Jyuu Gothic Heavy" panose="020B0702020203020207" pitchFamily="34" charset="-128"/>
                <a:cs typeface="Gen Jyuu Gothic Heavy" panose="020B0702020203020207" pitchFamily="34" charset="-128"/>
              </a:rPr>
              <a:t>01.</a:t>
            </a:r>
          </a:p>
          <a:p>
            <a:pPr>
              <a:lnSpc>
                <a:spcPct val="130000"/>
              </a:lnSpc>
            </a:pPr>
            <a:r>
              <a:rPr lang="zh-TW" altLang="en-US" sz="4800" b="1" dirty="0">
                <a:solidFill>
                  <a:srgbClr val="F5BE49"/>
                </a:solidFill>
                <a:latin typeface="Gen Jyuu Gothic Heavy" panose="020B0702020203020207" pitchFamily="34" charset="-128"/>
                <a:ea typeface="Gen Jyuu Gothic Heavy" panose="020B0702020203020207" pitchFamily="34" charset="-128"/>
                <a:cs typeface="Gen Jyuu Gothic Heavy" panose="020B0702020203020207" pitchFamily="34" charset="-128"/>
              </a:rPr>
              <a:t>綜合研究所簡介</a:t>
            </a:r>
            <a:endParaRPr lang="en-US" altLang="zh-TW" sz="4000" b="1" dirty="0">
              <a:solidFill>
                <a:schemeClr val="bg1"/>
              </a:solidFill>
              <a:latin typeface="Gen Jyuu Gothic Heavy" panose="020B0702020203020207" pitchFamily="34" charset="-128"/>
              <a:ea typeface="Gen Jyuu Gothic Heavy" panose="020B0702020203020207" pitchFamily="34" charset="-128"/>
              <a:cs typeface="Gen Jyuu Gothic Heavy" panose="020B0702020203020207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40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FD4744E-775A-48B0-8E25-13A0ED389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71"/>
          <a:stretch/>
        </p:blipFill>
        <p:spPr>
          <a:xfrm>
            <a:off x="-7270" y="-41976"/>
            <a:ext cx="12192000" cy="181588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3C57DCA-6C2B-457D-9B54-372F35840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3595">
            <a:off x="10945134" y="16606"/>
            <a:ext cx="1166409" cy="116640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7DF30D9-3FBA-4493-87DA-220FCFF3A531}"/>
              </a:ext>
            </a:extLst>
          </p:cNvPr>
          <p:cNvSpPr txBox="1"/>
          <p:nvPr/>
        </p:nvSpPr>
        <p:spPr>
          <a:xfrm>
            <a:off x="268749" y="1463675"/>
            <a:ext cx="127904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3600" b="1" dirty="0">
                <a:solidFill>
                  <a:srgbClr val="004A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en Jyuu Gothic Heavy" panose="020B0702020203020207" pitchFamily="34" charset="-128"/>
              </a:rPr>
              <a:t>簡介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cs typeface="Gen Jyuu Gothic P Normal" panose="020B0202020203020207" pitchFamily="34" charset="-128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2B1F996-38F9-D158-634C-74A5A0A07911}"/>
              </a:ext>
            </a:extLst>
          </p:cNvPr>
          <p:cNvSpPr txBox="1"/>
          <p:nvPr/>
        </p:nvSpPr>
        <p:spPr>
          <a:xfrm>
            <a:off x="1415316" y="1548128"/>
            <a:ext cx="100179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2000" b="1" u="sng" dirty="0">
                <a:solidFill>
                  <a:srgbClr val="EC6C00"/>
                </a:solidFill>
                <a:latin typeface="微軟正黑體" panose="020B0604030504040204" pitchFamily="34" charset="-120"/>
                <a:ea typeface="Gen Jyuu Gothic Heavy" panose="020B0702020203020207"/>
              </a:rPr>
              <a:t>電力</a:t>
            </a:r>
            <a:r>
              <a:rPr lang="zh-TW" altLang="en-US" sz="2000" b="1" u="sng" dirty="0">
                <a:solidFill>
                  <a:srgbClr val="EC6C00"/>
                </a:solidFill>
                <a:latin typeface="+mn-ea"/>
                <a:ea typeface="Gen Jyuu Gothic Heavy" panose="020B0702020203020207"/>
              </a:rPr>
              <a:t>變壓器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Gen Jyuu Gothic Heavy" panose="020B0702020203020207"/>
              </a:rPr>
              <a:t>之內部故障，無法從外觀用肉眼觀察，又多數電氣檢測須停電作業，如何可在不影響供電狀況下察覺內部故障，並在故障惡化而使變壓器發生臨時性跳脫或引起火災，甚至導致用戶停電之前，成功預知故障，並在安排下停電檢修後重新復電，是台電一項重要的課題。</a:t>
            </a:r>
            <a:r>
              <a:rPr lang="zh-TW" altLang="en-US" sz="2000" b="1" u="sng" dirty="0">
                <a:solidFill>
                  <a:srgbClr val="EC6C00"/>
                </a:solidFill>
                <a:latin typeface="+mn-ea"/>
                <a:ea typeface="Gen Jyuu Gothic Heavy" panose="020B0702020203020207"/>
              </a:rPr>
              <a:t>化學檢測法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Gen Jyuu Gothic Heavy" panose="020B0702020203020207"/>
              </a:rPr>
              <a:t>可在變壓器運轉下取得絕緣材料樣品進行測試，可有效</a:t>
            </a:r>
            <a:r>
              <a:rPr lang="zh-TW" altLang="en-US" sz="2000" b="1" dirty="0">
                <a:solidFill>
                  <a:srgbClr val="0070C0"/>
                </a:solidFill>
                <a:latin typeface="+mn-ea"/>
                <a:ea typeface="Gen Jyuu Gothic Heavy" panose="020B0702020203020207"/>
              </a:rPr>
              <a:t>預知故障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Gen Jyuu Gothic Heavy" panose="020B0702020203020207"/>
              </a:rPr>
              <a:t>，</a:t>
            </a:r>
            <a:r>
              <a:rPr lang="zh-TW" altLang="en-US" sz="2000" b="1" dirty="0">
                <a:solidFill>
                  <a:srgbClr val="0070C0"/>
                </a:solidFill>
                <a:latin typeface="+mn-ea"/>
                <a:ea typeface="Gen Jyuu Gothic Heavy" panose="020B0702020203020207"/>
              </a:rPr>
              <a:t>降低意外性停電的風險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Gen Jyuu Gothic Heavy" panose="020B0702020203020207"/>
              </a:rPr>
              <a:t>，搭配</a:t>
            </a:r>
            <a:r>
              <a:rPr lang="zh-TW" altLang="en-US" sz="2000" b="1" u="sng" dirty="0">
                <a:solidFill>
                  <a:srgbClr val="EC6C00"/>
                </a:solidFill>
                <a:latin typeface="+mn-ea"/>
                <a:ea typeface="Gen Jyuu Gothic Heavy" panose="020B0702020203020207"/>
              </a:rPr>
              <a:t>材料鑑定分析技術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Gen Jyuu Gothic Heavy" panose="020B0702020203020207"/>
              </a:rPr>
              <a:t>時，更可有效</a:t>
            </a:r>
            <a:r>
              <a:rPr lang="zh-TW" altLang="en-US" sz="2000" b="1" dirty="0">
                <a:solidFill>
                  <a:srgbClr val="0070C0"/>
                </a:solidFill>
                <a:latin typeface="+mn-ea"/>
                <a:ea typeface="Gen Jyuu Gothic Heavy" panose="020B0702020203020207"/>
              </a:rPr>
              <a:t>評估引發故障之原因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Gen Jyuu Gothic Heavy" panose="020B0702020203020207"/>
              </a:rPr>
              <a:t>，就根本問題採取防患措施，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Gen Jyuu Gothic Heavy" panose="020B0702020203020207"/>
                <a:cs typeface="Gen Jyuu Gothic Heavy" panose="020B0702020203020207" pitchFamily="34" charset="-120"/>
              </a:rPr>
              <a:t>強化國家電網韌性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Gen Jyuu Gothic Heavy" panose="020B0702020203020207"/>
              </a:rPr>
              <a:t>。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8D0CE95-6339-84BD-4570-AC526B7F9A67}"/>
              </a:ext>
            </a:extLst>
          </p:cNvPr>
          <p:cNvSpPr txBox="1"/>
          <p:nvPr/>
        </p:nvSpPr>
        <p:spPr>
          <a:xfrm>
            <a:off x="268749" y="3606383"/>
            <a:ext cx="439546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3600" b="1" dirty="0">
                <a:solidFill>
                  <a:srgbClr val="004A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en Jyuu Gothic Heavy" panose="020B0702020203020207" pitchFamily="34" charset="-128"/>
              </a:rPr>
              <a:t>主要研究內容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cs typeface="Gen Jyuu Gothic P Normal" panose="020B0202020203020207" pitchFamily="34" charset="-128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4685F4B-5668-8BD5-9D2E-EAD93B1653DA}"/>
              </a:ext>
            </a:extLst>
          </p:cNvPr>
          <p:cNvSpPr/>
          <p:nvPr/>
        </p:nvSpPr>
        <p:spPr>
          <a:xfrm>
            <a:off x="342930" y="309513"/>
            <a:ext cx="98796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rgbClr val="F5BE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en Jyuu Gothic Heavy" panose="020B0702020203020207" pitchFamily="34" charset="-128"/>
              </a:rPr>
              <a:t>變壓器化學診斷與壽命評估應用       </a:t>
            </a:r>
            <a:endParaRPr lang="zh-TW" altLang="en-US" sz="4800" b="1" dirty="0">
              <a:solidFill>
                <a:srgbClr val="F5BE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FB26FEA0-F5FF-F0D0-6A40-EC8FDDCA1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A5AD-D5F5-47C9-906F-11CCD4250D10}" type="slidenum">
              <a:rPr lang="en-US" smtClean="0"/>
              <a:t>2</a:t>
            </a:fld>
            <a:endParaRPr 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D131370-228B-EA6A-95CA-C75E9D100739}"/>
              </a:ext>
            </a:extLst>
          </p:cNvPr>
          <p:cNvSpPr txBox="1"/>
          <p:nvPr/>
        </p:nvSpPr>
        <p:spPr>
          <a:xfrm>
            <a:off x="335659" y="5930120"/>
            <a:ext cx="6347773" cy="7405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004A9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工作地點：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綜合研究所公館所區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台北市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049662FA-949B-5BD1-2C2E-F844FC7A8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790" y="4280111"/>
            <a:ext cx="4947694" cy="1607548"/>
          </a:xfrm>
          <a:prstGeom prst="rect">
            <a:avLst/>
          </a:prstGeom>
        </p:spPr>
      </p:pic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7A71C4C1-FEC4-6329-DDFD-4D3A23808952}"/>
              </a:ext>
            </a:extLst>
          </p:cNvPr>
          <p:cNvSpPr/>
          <p:nvPr/>
        </p:nvSpPr>
        <p:spPr>
          <a:xfrm>
            <a:off x="2901968" y="4390216"/>
            <a:ext cx="701771" cy="30358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放電</a:t>
            </a: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A1A7509F-A877-428F-843F-152D988AEE31}"/>
              </a:ext>
            </a:extLst>
          </p:cNvPr>
          <p:cNvSpPr/>
          <p:nvPr/>
        </p:nvSpPr>
        <p:spPr>
          <a:xfrm>
            <a:off x="4347840" y="4390216"/>
            <a:ext cx="701771" cy="30358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過熱</a:t>
            </a: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88410005-43AD-7C10-4C5F-E17F97F0113D}"/>
              </a:ext>
            </a:extLst>
          </p:cNvPr>
          <p:cNvSpPr/>
          <p:nvPr/>
        </p:nvSpPr>
        <p:spPr>
          <a:xfrm>
            <a:off x="5668406" y="4390216"/>
            <a:ext cx="701771" cy="30358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老化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B4806BF-4151-2C51-CEAA-94B8A20F95B6}"/>
              </a:ext>
            </a:extLst>
          </p:cNvPr>
          <p:cNvSpPr txBox="1"/>
          <p:nvPr/>
        </p:nvSpPr>
        <p:spPr>
          <a:xfrm>
            <a:off x="6557723" y="4090411"/>
            <a:ext cx="3859906" cy="96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Gen Jyuu Gothic Heavy" panose="020B0702020203020207"/>
                <a:cs typeface="Gen Jyuu Gothic Heavy" panose="020B0702020203020207" pitchFamily="34" charset="-120"/>
              </a:rPr>
              <a:t>✔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Gen Jyuu Gothic Heavy" panose="020B0702020203020207"/>
                <a:cs typeface="Gen Jyuu Gothic Heavy" panose="020B0702020203020207" pitchFamily="34" charset="-120"/>
              </a:rPr>
              <a:t>化學與材料檢測技術研究</a:t>
            </a:r>
            <a:endParaRPr lang="zh-TW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Gen Jyuu Gothic Heavy" panose="020B0702020203020207"/>
              <a:cs typeface="Gen Jyuu Gothic P Normal" panose="020B0202020203020207" pitchFamily="34" charset="-128"/>
            </a:endParaRPr>
          </a:p>
          <a:p>
            <a:pPr lvl="1">
              <a:lnSpc>
                <a:spcPct val="15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Gen Jyuu Gothic Heavy" panose="020B0702020203020207"/>
                <a:cs typeface="Gen Jyuu Gothic Heavy" panose="020B0702020203020207" pitchFamily="34" charset="-120"/>
              </a:rPr>
              <a:t>✔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Gen Jyuu Gothic Heavy" panose="020B0702020203020207"/>
                <a:cs typeface="Gen Jyuu Gothic Heavy" panose="020B0702020203020207" pitchFamily="34" charset="-120"/>
              </a:rPr>
              <a:t>電力變壓器診斷技術開發</a:t>
            </a:r>
            <a:endParaRPr lang="zh-TW" altLang="en-US" sz="2000" b="1" dirty="0">
              <a:solidFill>
                <a:srgbClr val="004A98"/>
              </a:solidFill>
              <a:latin typeface="+mn-ea"/>
              <a:ea typeface="Gen Jyuu Gothic Heavy" panose="020B0702020203020207"/>
            </a:endParaRPr>
          </a:p>
        </p:txBody>
      </p:sp>
    </p:spTree>
    <p:extLst>
      <p:ext uri="{BB962C8B-B14F-4D97-AF65-F5344CB8AC3E}">
        <p14:creationId xmlns:p14="http://schemas.microsoft.com/office/powerpoint/2010/main" val="281666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152F070C-A1E0-4186-8B9B-A1A8B4DEC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24"/>
          <a:stretch/>
        </p:blipFill>
        <p:spPr>
          <a:xfrm>
            <a:off x="-7270" y="-41976"/>
            <a:ext cx="12192000" cy="154765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0C2F679-F885-4734-8623-9C3EB724E1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929" y="58105"/>
            <a:ext cx="1130030" cy="1130030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D22B0B0-700F-4325-ADD6-197925A4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CFFC-2A1F-4908-A4A0-734F35A308C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0780BEF-3BA4-6E03-F2C3-0D333E15CFF6}"/>
              </a:ext>
            </a:extLst>
          </p:cNvPr>
          <p:cNvSpPr txBox="1"/>
          <p:nvPr/>
        </p:nvSpPr>
        <p:spPr>
          <a:xfrm>
            <a:off x="199488" y="1371600"/>
            <a:ext cx="5760640" cy="2693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004A98"/>
                </a:solidFill>
                <a:latin typeface="+mn-ea"/>
                <a:ea typeface="Gen Jyuu Gothic Heavy" panose="020B0702020203020207"/>
                <a:cs typeface="Gen Jyuu Gothic Heavy" panose="020B0702020203020207" pitchFamily="34" charset="-120"/>
              </a:rPr>
              <a:t>✔現有業務</a:t>
            </a:r>
            <a:endParaRPr lang="en-US" altLang="zh-TW" sz="2800" b="1" dirty="0">
              <a:solidFill>
                <a:srgbClr val="004A98"/>
              </a:solidFill>
              <a:latin typeface="+mn-ea"/>
              <a:ea typeface="Gen Jyuu Gothic Heavy" panose="020B0702020203020207"/>
              <a:cs typeface="Gen Jyuu Gothic Heavy" panose="020B0702020203020207" pitchFamily="34" charset="-120"/>
            </a:endParaRPr>
          </a:p>
          <a:p>
            <a:pPr lvl="1">
              <a:lnSpc>
                <a:spcPct val="150000"/>
              </a:lnSpc>
            </a:pP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Gen Jyuu Gothic Heavy" panose="020B0702020203020207"/>
              <a:cs typeface="Gen Jyuu Gothic P Normal" panose="020B0202020203020207" pitchFamily="34" charset="-128"/>
            </a:endParaRPr>
          </a:p>
          <a:p>
            <a:pPr lvl="1">
              <a:lnSpc>
                <a:spcPct val="150000"/>
              </a:lnSpc>
            </a:pP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Gen Jyuu Gothic Heavy" panose="020B0702020203020207"/>
              <a:cs typeface="Gen Jyuu Gothic P Normal" panose="020B0202020203020207" pitchFamily="34" charset="-128"/>
            </a:endParaRPr>
          </a:p>
          <a:p>
            <a:pPr lvl="1">
              <a:lnSpc>
                <a:spcPct val="150000"/>
              </a:lnSpc>
            </a:pP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Gen Jyuu Gothic Heavy" panose="020B0702020203020207"/>
              <a:cs typeface="Gen Jyuu Gothic P Normal" panose="020B0202020203020207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solidFill>
                  <a:srgbClr val="004A98"/>
                </a:solidFill>
                <a:latin typeface="+mn-ea"/>
                <a:ea typeface="Gen Jyuu Gothic Heavy" panose="020B0702020203020207"/>
                <a:cs typeface="Gen Jyuu Gothic Heavy" panose="020B0702020203020207" pitchFamily="34" charset="-120"/>
              </a:rPr>
              <a:t>✔</a:t>
            </a:r>
            <a:r>
              <a:rPr lang="zh-TW" altLang="en-US" sz="2800" b="1" dirty="0">
                <a:solidFill>
                  <a:srgbClr val="004A98"/>
                </a:solidFill>
                <a:latin typeface="+mn-ea"/>
                <a:ea typeface="Gen Jyuu Gothic Heavy" panose="020B0702020203020207"/>
                <a:cs typeface="Gen Jyuu Gothic Heavy" panose="020B0702020203020207" pitchFamily="34" charset="-120"/>
              </a:rPr>
              <a:t>未來目標</a:t>
            </a:r>
            <a:endParaRPr lang="en-US" altLang="zh-TW" sz="2800" b="1" dirty="0">
              <a:solidFill>
                <a:srgbClr val="004A98"/>
              </a:solidFill>
              <a:latin typeface="+mn-ea"/>
              <a:ea typeface="Gen Jyuu Gothic Heavy" panose="020B0702020203020207"/>
              <a:cs typeface="Gen Jyuu Gothic Heavy" panose="020B0702020203020207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FF435A9-4B68-D486-C99E-479A41EE68C8}"/>
              </a:ext>
            </a:extLst>
          </p:cNvPr>
          <p:cNvSpPr/>
          <p:nvPr/>
        </p:nvSpPr>
        <p:spPr>
          <a:xfrm>
            <a:off x="342930" y="309513"/>
            <a:ext cx="98796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srgbClr val="F5BE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en Jyuu Gothic Heavy" panose="020B0702020203020207" pitchFamily="34" charset="-128"/>
              </a:rPr>
              <a:t>變壓器化學診斷與壽命評估應用       </a:t>
            </a:r>
            <a:endParaRPr lang="zh-TW" altLang="en-US" sz="4800" b="1" dirty="0">
              <a:solidFill>
                <a:srgbClr val="F5BE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E8A8436A-304D-7562-99F7-5C10594DEEB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0161" y="3586696"/>
            <a:ext cx="5784918" cy="308874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18CC8CD-5008-9634-15AB-C4C9906198D8}"/>
              </a:ext>
            </a:extLst>
          </p:cNvPr>
          <p:cNvSpPr txBox="1"/>
          <p:nvPr/>
        </p:nvSpPr>
        <p:spPr>
          <a:xfrm>
            <a:off x="2241611" y="1660466"/>
            <a:ext cx="91121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變壓器內</a:t>
            </a: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絕緣油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絕緣氣體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等絕緣材料，可在變壓器</a:t>
            </a:r>
            <a:r>
              <a:rPr lang="zh-TW" altLang="en-US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運轉下進行取樣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，如果變壓器內部有故障情形，會造成接觸故障部位的絕緣材料劣化，而產生</a:t>
            </a:r>
            <a:r>
              <a:rPr lang="zh-TW" altLang="en-US" sz="2000" b="1" u="sng" dirty="0">
                <a:solidFill>
                  <a:srgbClr val="EC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化學分解物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000" b="1" u="sng" dirty="0">
                <a:solidFill>
                  <a:srgbClr val="EC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改變材料特性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，檢測結果可推斷變壓器內潛在</a:t>
            </a:r>
            <a:r>
              <a:rPr lang="zh-TW" altLang="en-US" sz="2000" b="1" dirty="0">
                <a:solidFill>
                  <a:srgbClr val="EC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放電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>
                <a:solidFill>
                  <a:srgbClr val="EC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過熱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000" b="1" dirty="0">
                <a:solidFill>
                  <a:srgbClr val="EC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老化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問題，於故障惡化前安排檢修。目前台電綜合研究所每年均成功預警多起電力變壓器故障，協助台電公司有效加強電網韌性，降低意外性停電的風險。 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2C70F3C-A2E3-1995-87BF-66A19D2A17D5}"/>
              </a:ext>
            </a:extLst>
          </p:cNvPr>
          <p:cNvSpPr txBox="1"/>
          <p:nvPr/>
        </p:nvSpPr>
        <p:spPr>
          <a:xfrm>
            <a:off x="7565571" y="3774324"/>
            <a:ext cx="4626429" cy="1422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Gen Jyuu Gothic Heavy" panose="020B0702020203020207"/>
                <a:cs typeface="Gen Jyuu Gothic Heavy" panose="020B0702020203020207" pitchFamily="34" charset="-120"/>
              </a:rPr>
              <a:t>✔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Gen Jyuu Gothic Heavy" panose="020B0702020203020207"/>
                <a:cs typeface="Gen Jyuu Gothic Heavy" panose="020B0702020203020207" pitchFamily="34" charset="-120"/>
              </a:rPr>
              <a:t>精進化學故障與壽命診斷技術</a:t>
            </a:r>
            <a:endParaRPr lang="zh-TW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Gen Jyuu Gothic Heavy" panose="020B0702020203020207"/>
              <a:cs typeface="Gen Jyuu Gothic P Normal" panose="020B0202020203020207" pitchFamily="34" charset="-128"/>
            </a:endParaRPr>
          </a:p>
          <a:p>
            <a:pPr lvl="1">
              <a:lnSpc>
                <a:spcPct val="15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Gen Jyuu Gothic Heavy" panose="020B0702020203020207"/>
                <a:cs typeface="Gen Jyuu Gothic Heavy" panose="020B0702020203020207" pitchFamily="34" charset="-120"/>
              </a:rPr>
              <a:t>✔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Gen Jyuu Gothic Heavy" panose="020B0702020203020207"/>
                <a:cs typeface="Gen Jyuu Gothic Heavy" panose="020B0702020203020207" pitchFamily="34" charset="-120"/>
              </a:rPr>
              <a:t>開發故障現場微量跡證鑑定技術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Gen Jyuu Gothic Heavy" panose="020B0702020203020207"/>
              <a:cs typeface="Gen Jyuu Gothic Heavy" panose="020B0702020203020207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Gen Jyuu Gothic Heavy" panose="020B0702020203020207"/>
                <a:cs typeface="Gen Jyuu Gothic Heavy" panose="020B0702020203020207" pitchFamily="34" charset="-120"/>
              </a:rPr>
              <a:t>✔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Gen Jyuu Gothic Heavy" panose="020B0702020203020207"/>
                <a:cs typeface="Gen Jyuu Gothic Heavy" panose="020B0702020203020207" pitchFamily="34" charset="-120"/>
              </a:rPr>
              <a:t>開發故障現場破損分析技術</a:t>
            </a:r>
            <a:endParaRPr lang="zh-TW" altLang="en-US" sz="2000" b="1" dirty="0">
              <a:solidFill>
                <a:srgbClr val="004A98"/>
              </a:solidFill>
              <a:latin typeface="+mn-ea"/>
              <a:ea typeface="Gen Jyuu Gothic Heavy" panose="020B0702020203020207"/>
            </a:endParaRPr>
          </a:p>
        </p:txBody>
      </p:sp>
    </p:spTree>
    <p:extLst>
      <p:ext uri="{BB962C8B-B14F-4D97-AF65-F5344CB8AC3E}">
        <p14:creationId xmlns:p14="http://schemas.microsoft.com/office/powerpoint/2010/main" val="358535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579B7C2-8BD5-4659-8433-F977822C9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D2772BE-9C68-4B82-9B5F-86DBA3A1B711}"/>
              </a:ext>
            </a:extLst>
          </p:cNvPr>
          <p:cNvSpPr txBox="1"/>
          <p:nvPr/>
        </p:nvSpPr>
        <p:spPr>
          <a:xfrm>
            <a:off x="584431" y="2007389"/>
            <a:ext cx="7802136" cy="21757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5400" b="1" dirty="0">
                <a:solidFill>
                  <a:schemeClr val="bg1"/>
                </a:solidFill>
                <a:latin typeface="Gen Jyuu Gothic Heavy" panose="020B0702020203020207" pitchFamily="34" charset="-128"/>
                <a:ea typeface="Gen Jyuu Gothic Heavy" panose="020B0702020203020207" pitchFamily="34" charset="-128"/>
                <a:cs typeface="Gen Jyuu Gothic Heavy" panose="020B0702020203020207" pitchFamily="34" charset="-128"/>
              </a:rPr>
              <a:t>謝謝各位同學的參加</a:t>
            </a:r>
            <a:endParaRPr lang="en-US" altLang="zh-TW" sz="5400" b="1" dirty="0">
              <a:solidFill>
                <a:schemeClr val="bg1"/>
              </a:solidFill>
              <a:latin typeface="Gen Jyuu Gothic Heavy" panose="020B0702020203020207" pitchFamily="34" charset="-128"/>
              <a:ea typeface="Gen Jyuu Gothic Heavy" panose="020B0702020203020207" pitchFamily="34" charset="-128"/>
              <a:cs typeface="Gen Jyuu Gothic Heavy" panose="020B0702020203020207" pitchFamily="34" charset="-128"/>
            </a:endParaRPr>
          </a:p>
          <a:p>
            <a:pPr>
              <a:lnSpc>
                <a:spcPct val="130000"/>
              </a:lnSpc>
            </a:pPr>
            <a:r>
              <a:rPr lang="zh-TW" altLang="en-US" sz="5400" b="1" dirty="0">
                <a:solidFill>
                  <a:schemeClr val="bg1"/>
                </a:solidFill>
                <a:latin typeface="Gen Jyuu Gothic Heavy" panose="020B0702020203020207" pitchFamily="34" charset="-128"/>
                <a:ea typeface="Gen Jyuu Gothic Heavy" panose="020B0702020203020207" pitchFamily="34" charset="-128"/>
                <a:cs typeface="Gen Jyuu Gothic Heavy" panose="020B0702020203020207" pitchFamily="34" charset="-128"/>
              </a:rPr>
              <a:t>歡迎加入台電公司！！！</a:t>
            </a:r>
            <a:endParaRPr lang="en-US" altLang="zh-TW" sz="5400" b="1" dirty="0">
              <a:solidFill>
                <a:schemeClr val="bg1"/>
              </a:solidFill>
              <a:latin typeface="Gen Jyuu Gothic Heavy" panose="020B0702020203020207" pitchFamily="34" charset="-128"/>
              <a:ea typeface="Gen Jyuu Gothic Heavy" panose="020B0702020203020207" pitchFamily="34" charset="-128"/>
              <a:cs typeface="Gen Jyuu Gothic Heavy" panose="020B0702020203020207" pitchFamily="34" charset="-128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734E9AB-2C2B-426C-BA6A-4795E72FD66E}"/>
              </a:ext>
            </a:extLst>
          </p:cNvPr>
          <p:cNvSpPr txBox="1"/>
          <p:nvPr/>
        </p:nvSpPr>
        <p:spPr>
          <a:xfrm>
            <a:off x="1913861" y="6025752"/>
            <a:ext cx="825867" cy="8306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4000" dirty="0">
                <a:solidFill>
                  <a:srgbClr val="F5BE49"/>
                </a:solidFill>
                <a:latin typeface="Gen Jyuu Gothic P Normal" panose="020B0202020203020207" pitchFamily="34" charset="-120"/>
                <a:ea typeface="Gen Jyuu Gothic P Normal" panose="020B0202020203020207" pitchFamily="34" charset="-120"/>
                <a:cs typeface="Gen Jyuu Gothic P Normal" panose="020B0202020203020207" pitchFamily="34" charset="-120"/>
              </a:rPr>
              <a:t>☻ </a:t>
            </a:r>
            <a:endParaRPr lang="en-US" altLang="zh-TW" sz="4000" dirty="0">
              <a:solidFill>
                <a:srgbClr val="F5BE49"/>
              </a:solidFill>
              <a:latin typeface="Gen Jyuu Gothic Heavy" panose="020B0702020203020207" pitchFamily="34" charset="-128"/>
              <a:ea typeface="Gen Jyuu Gothic Heavy" panose="020B0702020203020207" pitchFamily="34" charset="-128"/>
              <a:cs typeface="Gen Jyuu Gothic Heavy" panose="020B0702020203020207" pitchFamily="34" charset="-128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410DEF1-471D-A8E5-A49C-4537E38E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CFFC-2A1F-4908-A4A0-734F35A308C9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2362746-653B-0B2B-B6F7-8C5C25A06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09" y="536673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11F706E-C00E-1A90-E965-55825626216B}"/>
              </a:ext>
            </a:extLst>
          </p:cNvPr>
          <p:cNvSpPr txBox="1"/>
          <p:nvPr/>
        </p:nvSpPr>
        <p:spPr>
          <a:xfrm>
            <a:off x="6203908" y="6040019"/>
            <a:ext cx="1800493" cy="7868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b="1" dirty="0">
                <a:solidFill>
                  <a:srgbClr val="F5BE49"/>
                </a:solidFill>
                <a:latin typeface="Gen Jyuu Gothic Heavy" panose="020B0702020203020207" pitchFamily="34" charset="-128"/>
                <a:ea typeface="Gen Jyuu Gothic Heavy" panose="020B0702020203020207" pitchFamily="34" charset="-128"/>
                <a:cs typeface="Gen Jyuu Gothic Heavy" panose="020B0702020203020207" pitchFamily="34" charset="-128"/>
              </a:rPr>
              <a:t>如有任何疑問</a:t>
            </a:r>
            <a:endParaRPr lang="en-US" altLang="zh-TW" b="1" dirty="0">
              <a:solidFill>
                <a:srgbClr val="F5BE49"/>
              </a:solidFill>
              <a:latin typeface="Gen Jyuu Gothic Heavy" panose="020B0702020203020207" pitchFamily="34" charset="-128"/>
              <a:ea typeface="Gen Jyuu Gothic Heavy" panose="020B0702020203020207" pitchFamily="34" charset="-128"/>
              <a:cs typeface="Gen Jyuu Gothic Heavy" panose="020B0702020203020207" pitchFamily="34" charset="-128"/>
            </a:endParaRPr>
          </a:p>
          <a:p>
            <a:pPr>
              <a:lnSpc>
                <a:spcPct val="130000"/>
              </a:lnSpc>
            </a:pPr>
            <a:r>
              <a:rPr lang="zh-TW" altLang="en-US" b="1" dirty="0">
                <a:solidFill>
                  <a:srgbClr val="F5BE49"/>
                </a:solidFill>
                <a:latin typeface="Gen Jyuu Gothic Heavy" panose="020B0702020203020207" pitchFamily="34" charset="-128"/>
                <a:ea typeface="Gen Jyuu Gothic Heavy" panose="020B0702020203020207" pitchFamily="34" charset="-128"/>
                <a:cs typeface="Gen Jyuu Gothic Heavy" panose="020B0702020203020207" pitchFamily="34" charset="-128"/>
              </a:rPr>
              <a:t>歡迎填寫提問單</a:t>
            </a:r>
            <a:endParaRPr lang="en-US" altLang="zh-TW" b="1" dirty="0">
              <a:solidFill>
                <a:srgbClr val="F5BE49"/>
              </a:solidFill>
              <a:latin typeface="Gen Jyuu Gothic Heavy" panose="020B0702020203020207" pitchFamily="34" charset="-128"/>
              <a:ea typeface="Gen Jyuu Gothic Heavy" panose="020B0702020203020207" pitchFamily="34" charset="-128"/>
              <a:cs typeface="Gen Jyuu Gothic Heavy" panose="020B0702020203020207" pitchFamily="34" charset="-128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CEA5B98-5F50-7EFE-F656-66DCA9479E89}"/>
              </a:ext>
            </a:extLst>
          </p:cNvPr>
          <p:cNvSpPr/>
          <p:nvPr/>
        </p:nvSpPr>
        <p:spPr>
          <a:xfrm>
            <a:off x="8511895" y="5304704"/>
            <a:ext cx="1355463" cy="379262"/>
          </a:xfrm>
          <a:prstGeom prst="rect">
            <a:avLst/>
          </a:prstGeom>
          <a:solidFill>
            <a:srgbClr val="011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71CB4BF5-B452-3318-58A2-200047F3A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755" y="536842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C898940-888C-3BCD-E6E9-0A8BF8B5F615}"/>
              </a:ext>
            </a:extLst>
          </p:cNvPr>
          <p:cNvSpPr txBox="1"/>
          <p:nvPr/>
        </p:nvSpPr>
        <p:spPr>
          <a:xfrm>
            <a:off x="9920153" y="6019913"/>
            <a:ext cx="1800493" cy="7868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b="1" dirty="0">
                <a:solidFill>
                  <a:srgbClr val="F5BE49"/>
                </a:solidFill>
                <a:latin typeface="Gen Jyuu Gothic Heavy" panose="020B0702020203020207" pitchFamily="34" charset="-128"/>
                <a:ea typeface="Gen Jyuu Gothic Heavy" panose="020B0702020203020207" pitchFamily="34" charset="-128"/>
                <a:cs typeface="Gen Jyuu Gothic Heavy" panose="020B0702020203020207" pitchFamily="34" charset="-128"/>
              </a:rPr>
              <a:t>更多資訊</a:t>
            </a:r>
            <a:endParaRPr lang="en-US" altLang="zh-TW" b="1" dirty="0">
              <a:solidFill>
                <a:srgbClr val="F5BE49"/>
              </a:solidFill>
              <a:latin typeface="Gen Jyuu Gothic Heavy" panose="020B0702020203020207" pitchFamily="34" charset="-128"/>
              <a:ea typeface="Gen Jyuu Gothic Heavy" panose="020B0702020203020207" pitchFamily="34" charset="-128"/>
              <a:cs typeface="Gen Jyuu Gothic Heavy" panose="020B0702020203020207" pitchFamily="34" charset="-128"/>
            </a:endParaRPr>
          </a:p>
          <a:p>
            <a:pPr>
              <a:lnSpc>
                <a:spcPct val="130000"/>
              </a:lnSpc>
            </a:pPr>
            <a:r>
              <a:rPr lang="zh-TW" altLang="en-US" b="1" dirty="0">
                <a:solidFill>
                  <a:srgbClr val="F5BE49"/>
                </a:solidFill>
                <a:latin typeface="Gen Jyuu Gothic Heavy" panose="020B0702020203020207" pitchFamily="34" charset="-128"/>
                <a:ea typeface="Gen Jyuu Gothic Heavy" panose="020B0702020203020207" pitchFamily="34" charset="-128"/>
                <a:cs typeface="Gen Jyuu Gothic Heavy" panose="020B0702020203020207" pitchFamily="34" charset="-128"/>
              </a:rPr>
              <a:t>請詳見甄選網站</a:t>
            </a:r>
            <a:endParaRPr lang="en-US" altLang="zh-TW" b="1" dirty="0">
              <a:solidFill>
                <a:srgbClr val="F5BE49"/>
              </a:solidFill>
              <a:latin typeface="Gen Jyuu Gothic Heavy" panose="020B0702020203020207" pitchFamily="34" charset="-128"/>
              <a:ea typeface="Gen Jyuu Gothic Heavy" panose="020B0702020203020207" pitchFamily="34" charset="-128"/>
              <a:cs typeface="Gen Jyuu Gothic Heavy" panose="020B0702020203020207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098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362</Words>
  <Application>Microsoft Office PowerPoint</Application>
  <PresentationFormat>寬螢幕</PresentationFormat>
  <Paragraphs>38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Gen Jyuu Gothic Heavy</vt:lpstr>
      <vt:lpstr>Gen Jyuu Gothic P Normal</vt:lpstr>
      <vt:lpstr>Gen Jyuu Gothic P Regular</vt:lpstr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Tina</dc:creator>
  <cp:lastModifiedBy>李立棋</cp:lastModifiedBy>
  <cp:revision>196</cp:revision>
  <cp:lastPrinted>2023-09-19T02:23:21Z</cp:lastPrinted>
  <dcterms:created xsi:type="dcterms:W3CDTF">2021-09-12T09:48:21Z</dcterms:created>
  <dcterms:modified xsi:type="dcterms:W3CDTF">2024-08-07T04:45:57Z</dcterms:modified>
</cp:coreProperties>
</file>